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4" r:id="rId4"/>
    <p:sldId id="258" r:id="rId5"/>
    <p:sldId id="261" r:id="rId6"/>
    <p:sldId id="259" r:id="rId7"/>
    <p:sldId id="260" r:id="rId8"/>
    <p:sldId id="262" r:id="rId9"/>
    <p:sldId id="26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A845E1-C3A5-4BB5-93BE-4725C952C969}" type="datetimeFigureOut">
              <a:rPr lang="en-US" smtClean="0"/>
              <a:t>5/1/2017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C61D8F-3B8B-45B1-9757-0CB9297C275B}" type="slidenum">
              <a:rPr lang="en-US" smtClean="0"/>
              <a:t>‹#›</a:t>
            </a:fld>
            <a:endParaRPr lang="en-US"/>
          </a:p>
        </p:txBody>
      </p:sp>
    </p:spTree>
    <p:extLst>
      <p:ext uri="{BB962C8B-B14F-4D97-AF65-F5344CB8AC3E}">
        <p14:creationId xmlns:p14="http://schemas.microsoft.com/office/powerpoint/2010/main" val="6147620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A845E1-C3A5-4BB5-93BE-4725C952C969}" type="datetimeFigureOut">
              <a:rPr lang="en-US" smtClean="0"/>
              <a:t>5/1/2017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C61D8F-3B8B-45B1-9757-0CB9297C275B}" type="slidenum">
              <a:rPr lang="en-US" smtClean="0"/>
              <a:t>‹#›</a:t>
            </a:fld>
            <a:endParaRPr lang="en-US"/>
          </a:p>
        </p:txBody>
      </p:sp>
    </p:spTree>
    <p:extLst>
      <p:ext uri="{BB962C8B-B14F-4D97-AF65-F5344CB8AC3E}">
        <p14:creationId xmlns:p14="http://schemas.microsoft.com/office/powerpoint/2010/main" val="2937736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A845E1-C3A5-4BB5-93BE-4725C952C969}" type="datetimeFigureOut">
              <a:rPr lang="en-US" smtClean="0"/>
              <a:t>5/1/2017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C61D8F-3B8B-45B1-9757-0CB9297C275B}" type="slidenum">
              <a:rPr lang="en-US" smtClean="0"/>
              <a:t>‹#›</a:t>
            </a:fld>
            <a:endParaRPr lang="en-US"/>
          </a:p>
        </p:txBody>
      </p:sp>
    </p:spTree>
    <p:extLst>
      <p:ext uri="{BB962C8B-B14F-4D97-AF65-F5344CB8AC3E}">
        <p14:creationId xmlns:p14="http://schemas.microsoft.com/office/powerpoint/2010/main" val="2920483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A845E1-C3A5-4BB5-93BE-4725C952C969}" type="datetimeFigureOut">
              <a:rPr lang="en-US" smtClean="0"/>
              <a:t>5/1/2017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C61D8F-3B8B-45B1-9757-0CB9297C275B}" type="slidenum">
              <a:rPr lang="en-US" smtClean="0"/>
              <a:t>‹#›</a:t>
            </a:fld>
            <a:endParaRPr lang="en-US"/>
          </a:p>
        </p:txBody>
      </p:sp>
    </p:spTree>
    <p:extLst>
      <p:ext uri="{BB962C8B-B14F-4D97-AF65-F5344CB8AC3E}">
        <p14:creationId xmlns:p14="http://schemas.microsoft.com/office/powerpoint/2010/main" val="1842687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A845E1-C3A5-4BB5-93BE-4725C952C969}" type="datetimeFigureOut">
              <a:rPr lang="en-US" smtClean="0"/>
              <a:t>5/1/2017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C61D8F-3B8B-45B1-9757-0CB9297C275B}" type="slidenum">
              <a:rPr lang="en-US" smtClean="0"/>
              <a:t>‹#›</a:t>
            </a:fld>
            <a:endParaRPr lang="en-US"/>
          </a:p>
        </p:txBody>
      </p:sp>
    </p:spTree>
    <p:extLst>
      <p:ext uri="{BB962C8B-B14F-4D97-AF65-F5344CB8AC3E}">
        <p14:creationId xmlns:p14="http://schemas.microsoft.com/office/powerpoint/2010/main" val="38471520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A845E1-C3A5-4BB5-93BE-4725C952C969}" type="datetimeFigureOut">
              <a:rPr lang="en-US" smtClean="0"/>
              <a:t>5/1/2017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C61D8F-3B8B-45B1-9757-0CB9297C275B}" type="slidenum">
              <a:rPr lang="en-US" smtClean="0"/>
              <a:t>‹#›</a:t>
            </a:fld>
            <a:endParaRPr lang="en-US"/>
          </a:p>
        </p:txBody>
      </p:sp>
    </p:spTree>
    <p:extLst>
      <p:ext uri="{BB962C8B-B14F-4D97-AF65-F5344CB8AC3E}">
        <p14:creationId xmlns:p14="http://schemas.microsoft.com/office/powerpoint/2010/main" val="1124537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BA845E1-C3A5-4BB5-93BE-4725C952C969}" type="datetimeFigureOut">
              <a:rPr lang="en-US" smtClean="0"/>
              <a:t>5/1/2017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C61D8F-3B8B-45B1-9757-0CB9297C275B}" type="slidenum">
              <a:rPr lang="en-US" smtClean="0"/>
              <a:t>‹#›</a:t>
            </a:fld>
            <a:endParaRPr lang="en-US"/>
          </a:p>
        </p:txBody>
      </p:sp>
    </p:spTree>
    <p:extLst>
      <p:ext uri="{BB962C8B-B14F-4D97-AF65-F5344CB8AC3E}">
        <p14:creationId xmlns:p14="http://schemas.microsoft.com/office/powerpoint/2010/main" val="13944487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A845E1-C3A5-4BB5-93BE-4725C952C969}" type="datetimeFigureOut">
              <a:rPr lang="en-US" smtClean="0"/>
              <a:t>5/1/2017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C61D8F-3B8B-45B1-9757-0CB9297C275B}" type="slidenum">
              <a:rPr lang="en-US" smtClean="0"/>
              <a:t>‹#›</a:t>
            </a:fld>
            <a:endParaRPr lang="en-US"/>
          </a:p>
        </p:txBody>
      </p:sp>
    </p:spTree>
    <p:extLst>
      <p:ext uri="{BB962C8B-B14F-4D97-AF65-F5344CB8AC3E}">
        <p14:creationId xmlns:p14="http://schemas.microsoft.com/office/powerpoint/2010/main" val="3299771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A845E1-C3A5-4BB5-93BE-4725C952C969}" type="datetimeFigureOut">
              <a:rPr lang="en-US" smtClean="0"/>
              <a:t>5/1/2017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C61D8F-3B8B-45B1-9757-0CB9297C275B}" type="slidenum">
              <a:rPr lang="en-US" smtClean="0"/>
              <a:t>‹#›</a:t>
            </a:fld>
            <a:endParaRPr lang="en-US"/>
          </a:p>
        </p:txBody>
      </p:sp>
    </p:spTree>
    <p:extLst>
      <p:ext uri="{BB962C8B-B14F-4D97-AF65-F5344CB8AC3E}">
        <p14:creationId xmlns:p14="http://schemas.microsoft.com/office/powerpoint/2010/main" val="2818887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A845E1-C3A5-4BB5-93BE-4725C952C969}" type="datetimeFigureOut">
              <a:rPr lang="en-US" smtClean="0"/>
              <a:t>5/1/2017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C61D8F-3B8B-45B1-9757-0CB9297C275B}" type="slidenum">
              <a:rPr lang="en-US" smtClean="0"/>
              <a:t>‹#›</a:t>
            </a:fld>
            <a:endParaRPr lang="en-US"/>
          </a:p>
        </p:txBody>
      </p:sp>
    </p:spTree>
    <p:extLst>
      <p:ext uri="{BB962C8B-B14F-4D97-AF65-F5344CB8AC3E}">
        <p14:creationId xmlns:p14="http://schemas.microsoft.com/office/powerpoint/2010/main" val="142353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A845E1-C3A5-4BB5-93BE-4725C952C969}" type="datetimeFigureOut">
              <a:rPr lang="en-US" smtClean="0"/>
              <a:t>5/1/2017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C61D8F-3B8B-45B1-9757-0CB9297C275B}" type="slidenum">
              <a:rPr lang="en-US" smtClean="0"/>
              <a:t>‹#›</a:t>
            </a:fld>
            <a:endParaRPr lang="en-US"/>
          </a:p>
        </p:txBody>
      </p:sp>
    </p:spTree>
    <p:extLst>
      <p:ext uri="{BB962C8B-B14F-4D97-AF65-F5344CB8AC3E}">
        <p14:creationId xmlns:p14="http://schemas.microsoft.com/office/powerpoint/2010/main" val="2731691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A845E1-C3A5-4BB5-93BE-4725C952C969}" type="datetimeFigureOut">
              <a:rPr lang="en-US" smtClean="0"/>
              <a:t>5/1/2017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C61D8F-3B8B-45B1-9757-0CB9297C275B}" type="slidenum">
              <a:rPr lang="en-US" smtClean="0"/>
              <a:t>‹#›</a:t>
            </a:fld>
            <a:endParaRPr lang="en-US"/>
          </a:p>
        </p:txBody>
      </p:sp>
    </p:spTree>
    <p:extLst>
      <p:ext uri="{BB962C8B-B14F-4D97-AF65-F5344CB8AC3E}">
        <p14:creationId xmlns:p14="http://schemas.microsoft.com/office/powerpoint/2010/main" val="18129089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en.wikipedia.org/wiki/Communism" TargetMode="External"/><Relationship Id="rId7" Type="http://schemas.openxmlformats.org/officeDocument/2006/relationships/hyperlink" Target="https://en.wikipedia.org/wiki/You_have_two_cows#cite_note-4" TargetMode="External"/><Relationship Id="rId2" Type="http://schemas.openxmlformats.org/officeDocument/2006/relationships/hyperlink" Target="https://en.wikipedia.org/wiki/Socialism" TargetMode="External"/><Relationship Id="rId1" Type="http://schemas.openxmlformats.org/officeDocument/2006/relationships/slideLayout" Target="../slideLayouts/slideLayout2.xml"/><Relationship Id="rId6" Type="http://schemas.openxmlformats.org/officeDocument/2006/relationships/hyperlink" Target="https://en.wikipedia.org/wiki/Nazism" TargetMode="External"/><Relationship Id="rId5" Type="http://schemas.openxmlformats.org/officeDocument/2006/relationships/hyperlink" Target="https://en.wikipedia.org/wiki/Capitalism" TargetMode="External"/><Relationship Id="rId4" Type="http://schemas.openxmlformats.org/officeDocument/2006/relationships/hyperlink" Target="https://en.wikipedia.org/wiki/Fascis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youtube.com/watch?v=X8BegdGT4jo"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Bank and other stuff</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763757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60608" y="-15093"/>
            <a:ext cx="10593946" cy="813583"/>
          </a:xfrm>
        </p:spPr>
        <p:txBody>
          <a:bodyPr/>
          <a:lstStyle/>
          <a:p>
            <a:r>
              <a:rPr lang="en-US" dirty="0" smtClean="0"/>
              <a:t>Capitalism</a:t>
            </a:r>
            <a:endParaRPr lang="en-US" dirty="0"/>
          </a:p>
        </p:txBody>
      </p:sp>
      <p:sp>
        <p:nvSpPr>
          <p:cNvPr id="4" name="Content Placeholder 3"/>
          <p:cNvSpPr>
            <a:spLocks noGrp="1"/>
          </p:cNvSpPr>
          <p:nvPr>
            <p:ph idx="1"/>
          </p:nvPr>
        </p:nvSpPr>
        <p:spPr>
          <a:xfrm>
            <a:off x="194256" y="544656"/>
            <a:ext cx="11834612" cy="6313343"/>
          </a:xfrm>
        </p:spPr>
        <p:txBody>
          <a:bodyPr>
            <a:noAutofit/>
          </a:bodyPr>
          <a:lstStyle/>
          <a:p>
            <a:pPr marL="0" marR="0" lvl="0" indent="0">
              <a:lnSpc>
                <a:spcPct val="107000"/>
              </a:lnSpc>
              <a:spcBef>
                <a:spcPts val="0"/>
              </a:spcBef>
              <a:spcAft>
                <a:spcPts val="0"/>
              </a:spcAft>
              <a:buNone/>
            </a:pP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 1. Clear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laws delineating ownership </a:t>
            </a:r>
          </a:p>
          <a:p>
            <a:pPr marL="0" marR="0" lvl="0" indent="0">
              <a:lnSpc>
                <a:spcPct val="107000"/>
              </a:lnSpc>
              <a:spcBef>
                <a:spcPts val="0"/>
              </a:spcBef>
              <a:spcAft>
                <a:spcPts val="0"/>
              </a:spcAft>
              <a:buNone/>
            </a:pP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2. Right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to buy and sell what you own</a:t>
            </a:r>
          </a:p>
          <a:p>
            <a:pPr marL="0" marR="0" lvl="0" indent="0">
              <a:lnSpc>
                <a:spcPct val="107000"/>
              </a:lnSpc>
              <a:spcBef>
                <a:spcPts val="0"/>
              </a:spcBef>
              <a:spcAft>
                <a:spcPts val="0"/>
              </a:spcAft>
              <a:buNone/>
            </a:pP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3. Price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is the primary mechanism to determine who gets what.  Demand and scarcity determine the price of a good.  (Invisible hand of capitalism).  It’s not what is “best” but that which is most wanted which thereby becomes most scarce and will then rise in price</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  Consumers dictate what’s produced using their dollars to vote</a:t>
            </a:r>
            <a:endParaRPr lang="en-US"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0"/>
              </a:spcAft>
              <a:buNone/>
            </a:pP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4. Profit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motive acts as </a:t>
            </a:r>
            <a:r>
              <a:rPr lang="en-US" sz="2000" dirty="0" smtClean="0">
                <a:latin typeface="Calibri" panose="020F0502020204030204" pitchFamily="34" charset="0"/>
                <a:ea typeface="Calibri" panose="020F0502020204030204" pitchFamily="34" charset="0"/>
                <a:cs typeface="Times New Roman" panose="02020603050405020304" pitchFamily="18" charset="0"/>
              </a:rPr>
              <a:t>the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incentive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(you make $ on your $)</a:t>
            </a:r>
          </a:p>
          <a:p>
            <a:pPr marL="0" marR="0" lvl="0" indent="0">
              <a:lnSpc>
                <a:spcPct val="107000"/>
              </a:lnSpc>
              <a:spcBef>
                <a:spcPts val="0"/>
              </a:spcBef>
              <a:spcAft>
                <a:spcPts val="0"/>
              </a:spcAft>
              <a:buNone/>
            </a:pP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5. A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clear, effective and fair system of laws exists which allows  you to protect your property at minimal expense- </a:t>
            </a:r>
          </a:p>
          <a:p>
            <a:pPr marL="0" marR="0" lvl="0" indent="0">
              <a:lnSpc>
                <a:spcPct val="107000"/>
              </a:lnSpc>
              <a:spcBef>
                <a:spcPts val="0"/>
              </a:spcBef>
              <a:spcAft>
                <a:spcPts val="0"/>
              </a:spcAft>
              <a:buNone/>
            </a:pP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6. An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active but limited government- Few impediments to starting a business- and a relatively even playing field- incentivizes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innovation. Government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provides some goods and services for such items as roads and bridges where it may be difficult to find investors.</a:t>
            </a:r>
          </a:p>
          <a:p>
            <a:pPr marL="742950" marR="0" lvl="1" indent="-285750">
              <a:lnSpc>
                <a:spcPct val="107000"/>
              </a:lnSpc>
              <a:spcBef>
                <a:spcPts val="0"/>
              </a:spcBef>
              <a:spcAft>
                <a:spcPts val="0"/>
              </a:spcAft>
              <a:buFont typeface="+mj-lt"/>
              <a:buAutoNum type="alphaLcPeriod"/>
            </a:pP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For example, Government sets standard for food practices to protect the public from what they can’t know</a:t>
            </a:r>
          </a:p>
          <a:p>
            <a:pPr marL="742950" marR="0" lvl="1" indent="-285750">
              <a:lnSpc>
                <a:spcPct val="107000"/>
              </a:lnSpc>
              <a:spcBef>
                <a:spcPts val="0"/>
              </a:spcBef>
              <a:spcAft>
                <a:spcPts val="0"/>
              </a:spcAft>
              <a:buFont typeface="+mj-lt"/>
              <a:buAutoNum type="alphaLcPeriod"/>
            </a:pP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For example, Government in some cases limits the size of firms because they are monopolizing an industry and acting in non-competitive way.</a:t>
            </a:r>
          </a:p>
          <a:p>
            <a:pPr marL="0" marR="0" lvl="0" indent="0">
              <a:lnSpc>
                <a:spcPct val="107000"/>
              </a:lnSpc>
              <a:spcBef>
                <a:spcPts val="0"/>
              </a:spcBef>
              <a:spcAft>
                <a:spcPts val="0"/>
              </a:spcAft>
              <a:buNone/>
            </a:pP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7. Capitalism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is not a “moral” or “immoral” system- consumers vote for the best product with their dollars- government has limited interference</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a:t>
            </a:r>
          </a:p>
          <a:p>
            <a:pPr marL="0" marR="0" lvl="0" indent="0">
              <a:lnSpc>
                <a:spcPct val="107000"/>
              </a:lnSpc>
              <a:spcBef>
                <a:spcPts val="0"/>
              </a:spcBef>
              <a:spcAft>
                <a:spcPts val="0"/>
              </a:spcAft>
              <a:buNone/>
            </a:pPr>
            <a:r>
              <a:rPr lang="en-US" sz="2000" dirty="0" smtClean="0">
                <a:latin typeface="Calibri" panose="020F0502020204030204" pitchFamily="34" charset="0"/>
                <a:ea typeface="Calibri" panose="020F0502020204030204" pitchFamily="34" charset="0"/>
                <a:cs typeface="Times New Roman" panose="02020603050405020304" pitchFamily="18" charset="0"/>
              </a:rPr>
              <a:t>8. Compared to other systems Capitalism tends to produce the most and distribute goods the fairest.</a:t>
            </a:r>
            <a:endParaRPr lang="en-US" sz="20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3684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i="1" dirty="0" smtClean="0">
                <a:hlinkClick r:id="rId2" tooltip="Socialism"/>
              </a:rPr>
              <a:t>Socialism</a:t>
            </a:r>
            <a:r>
              <a:rPr lang="en-US" dirty="0"/>
              <a:t>: You have two cows. The government takes one and gives it to your </a:t>
            </a:r>
            <a:r>
              <a:rPr lang="en-US" dirty="0" err="1"/>
              <a:t>neighbour</a:t>
            </a:r>
            <a:r>
              <a:rPr lang="en-US" dirty="0"/>
              <a:t>.</a:t>
            </a:r>
          </a:p>
          <a:p>
            <a:r>
              <a:rPr lang="en-US" i="1" dirty="0">
                <a:hlinkClick r:id="rId3" tooltip="Communism"/>
              </a:rPr>
              <a:t>Communism</a:t>
            </a:r>
            <a:r>
              <a:rPr lang="en-US" dirty="0"/>
              <a:t>: You have two cows. You give them to the government, and the government then gives you some milk.</a:t>
            </a:r>
          </a:p>
          <a:p>
            <a:r>
              <a:rPr lang="en-US" i="1" dirty="0">
                <a:hlinkClick r:id="rId4" tooltip="Fascism"/>
              </a:rPr>
              <a:t>Fascism</a:t>
            </a:r>
            <a:r>
              <a:rPr lang="en-US" dirty="0"/>
              <a:t>: You have two cows. You give them to the government, and the government then sells you some milk.</a:t>
            </a:r>
          </a:p>
          <a:p>
            <a:r>
              <a:rPr lang="en-US" i="1" dirty="0">
                <a:hlinkClick r:id="rId5" tooltip="Capitalism"/>
              </a:rPr>
              <a:t>Capitalism</a:t>
            </a:r>
            <a:r>
              <a:rPr lang="en-US" dirty="0"/>
              <a:t>: You have two cows. You sell one and buy a bull.</a:t>
            </a:r>
          </a:p>
          <a:p>
            <a:r>
              <a:rPr lang="en-US" i="1" dirty="0">
                <a:hlinkClick r:id="rId6" tooltip="Nazism"/>
              </a:rPr>
              <a:t>Nazism</a:t>
            </a:r>
            <a:r>
              <a:rPr lang="en-US" dirty="0"/>
              <a:t>: You have two cows. The government takes both and shoots you.</a:t>
            </a:r>
          </a:p>
          <a:p>
            <a:pPr marL="0" indent="0">
              <a:buNone/>
            </a:pPr>
            <a:r>
              <a:rPr lang="en-US" baseline="30000" dirty="0" smtClean="0">
                <a:hlinkClick r:id="rId7"/>
              </a:rPr>
              <a:t>]</a:t>
            </a:r>
            <a:endParaRPr lang="en-US" dirty="0"/>
          </a:p>
        </p:txBody>
      </p:sp>
    </p:spTree>
    <p:extLst>
      <p:ext uri="{BB962C8B-B14F-4D97-AF65-F5344CB8AC3E}">
        <p14:creationId xmlns:p14="http://schemas.microsoft.com/office/powerpoint/2010/main" val="3630322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67744" y="0"/>
            <a:ext cx="10644389" cy="785611"/>
          </a:xfrm>
        </p:spPr>
        <p:txBody>
          <a:bodyPr>
            <a:normAutofit/>
          </a:bodyPr>
          <a:lstStyle/>
          <a:p>
            <a:r>
              <a:rPr lang="en-US" sz="3600" dirty="0" smtClean="0"/>
              <a:t>Banking- infrastructure for US Economy</a:t>
            </a:r>
            <a:endParaRPr lang="en-US" sz="3600" dirty="0"/>
          </a:p>
        </p:txBody>
      </p:sp>
      <p:sp>
        <p:nvSpPr>
          <p:cNvPr id="4" name="Content Placeholder 3"/>
          <p:cNvSpPr>
            <a:spLocks noGrp="1"/>
          </p:cNvSpPr>
          <p:nvPr>
            <p:ph idx="1"/>
          </p:nvPr>
        </p:nvSpPr>
        <p:spPr>
          <a:xfrm>
            <a:off x="284408" y="602131"/>
            <a:ext cx="11907591" cy="5663440"/>
          </a:xfrm>
        </p:spPr>
        <p:txBody>
          <a:bodyPr>
            <a:noAutofit/>
          </a:bodyPr>
          <a:lstStyle/>
          <a:p>
            <a:pPr marL="342900" marR="0" lvl="0" indent="-342900">
              <a:lnSpc>
                <a:spcPct val="107000"/>
              </a:lnSpc>
              <a:spcBef>
                <a:spcPts val="0"/>
              </a:spcBef>
              <a:spcAft>
                <a:spcPts val="0"/>
              </a:spcAft>
              <a:buFont typeface="+mj-lt"/>
              <a:buAutoNum type="arabicPeriod"/>
            </a:pPr>
            <a:r>
              <a:rPr lang="en-US" b="1"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Banking system to store money on behalf of depositors as well as use the money deposited to issue loans to investors who are looking to create new or expand </a:t>
            </a:r>
            <a:r>
              <a:rPr lang="en-US" b="1"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businesses</a:t>
            </a:r>
          </a:p>
          <a:p>
            <a:pPr marL="457200" lvl="1" indent="0">
              <a:lnSpc>
                <a:spcPct val="107000"/>
              </a:lnSpc>
              <a:spcBef>
                <a:spcPts val="0"/>
              </a:spcBef>
              <a:buNone/>
            </a:pPr>
            <a:r>
              <a:rPr lang="en-US" sz="28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a:t>
            </a:r>
            <a:r>
              <a:rPr lang="en-US" sz="2800" b="1"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Since 1913, the US has a central bank called The Federal Reserve.  The Federal Reserve supervises and regulates the banking system</a:t>
            </a:r>
            <a:endParaRPr lang="en-US" sz="2800" b="1"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marL="457200" lvl="1" indent="0">
              <a:lnSpc>
                <a:spcPct val="107000"/>
              </a:lnSpc>
              <a:spcBef>
                <a:spcPts val="0"/>
              </a:spcBef>
              <a:buNone/>
            </a:pPr>
            <a:r>
              <a:rPr lang="en-US" sz="2800" b="1"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-The Federal Reserve also tries to anticipate the Business cycle by making more money available (lower interest rates) when the economy slows down (stem unemployment) and less money available (higher interest rates) when the economy is speeding up (to stem inflation)</a:t>
            </a:r>
          </a:p>
          <a:p>
            <a:pPr marL="457200" lvl="1" indent="0">
              <a:lnSpc>
                <a:spcPct val="107000"/>
              </a:lnSpc>
              <a:spcBef>
                <a:spcPts val="0"/>
              </a:spcBef>
              <a:buNone/>
            </a:pPr>
            <a:r>
              <a:rPr lang="en-US" sz="28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a:t>
            </a:r>
            <a:endParaRPr lang="en-US" sz="2800" b="1"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49266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9411" y="0"/>
            <a:ext cx="10515600" cy="1325563"/>
          </a:xfrm>
        </p:spPr>
        <p:txBody>
          <a:bodyPr/>
          <a:lstStyle/>
          <a:p>
            <a:r>
              <a:rPr lang="en-US" dirty="0" smtClean="0"/>
              <a:t>Banks- everything you always wanted to know about banks but….</a:t>
            </a:r>
            <a:endParaRPr lang="en-US" dirty="0"/>
          </a:p>
        </p:txBody>
      </p:sp>
      <p:sp>
        <p:nvSpPr>
          <p:cNvPr id="3" name="Content Placeholder 2"/>
          <p:cNvSpPr>
            <a:spLocks noGrp="1"/>
          </p:cNvSpPr>
          <p:nvPr>
            <p:ph idx="1"/>
          </p:nvPr>
        </p:nvSpPr>
        <p:spPr>
          <a:xfrm>
            <a:off x="709411" y="1426380"/>
            <a:ext cx="10515600" cy="5431620"/>
          </a:xfrm>
        </p:spPr>
        <p:txBody>
          <a:bodyPr>
            <a:normAutofit/>
          </a:bodyPr>
          <a:lstStyle/>
          <a:p>
            <a:pPr marL="457200" marR="0" lvl="1" indent="0">
              <a:lnSpc>
                <a:spcPct val="107000"/>
              </a:lnSpc>
              <a:spcBef>
                <a:spcPts val="0"/>
              </a:spcBef>
              <a:spcAft>
                <a:spcPts val="0"/>
              </a:spcAft>
              <a:buNone/>
            </a:pPr>
            <a:r>
              <a:rPr lang="en-US" sz="18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Banks provide</a:t>
            </a:r>
          </a:p>
          <a:p>
            <a:pPr marL="742950" lvl="1" indent="-285750">
              <a:lnSpc>
                <a:spcPct val="107000"/>
              </a:lnSpc>
              <a:spcBef>
                <a:spcPts val="0"/>
              </a:spcBef>
              <a:buFont typeface="+mj-lt"/>
              <a:buAutoNum type="alphaLcPeriod"/>
            </a:pPr>
            <a:r>
              <a:rPr lang="en-US" sz="18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 liquidity- depositors provide the bank w/$ and the bank lends it out</a:t>
            </a:r>
          </a:p>
          <a:p>
            <a:pPr marL="742950" marR="0" lvl="1" indent="-285750">
              <a:lnSpc>
                <a:spcPct val="107000"/>
              </a:lnSpc>
              <a:spcBef>
                <a:spcPts val="0"/>
              </a:spcBef>
              <a:spcAft>
                <a:spcPts val="0"/>
              </a:spcAft>
              <a:buFont typeface="+mj-lt"/>
              <a:buAutoNum type="alphaLcPeriod"/>
            </a:pPr>
            <a:r>
              <a:rPr lang="en-US" sz="18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Secure place to store $ and a facility to lend money to new enterprises or for purchases</a:t>
            </a:r>
          </a:p>
          <a:p>
            <a:pPr marL="742950" marR="0" lvl="1" indent="-285750">
              <a:lnSpc>
                <a:spcPct val="107000"/>
              </a:lnSpc>
              <a:spcBef>
                <a:spcPts val="0"/>
              </a:spcBef>
              <a:spcAft>
                <a:spcPts val="0"/>
              </a:spcAft>
              <a:buFont typeface="+mj-lt"/>
              <a:buAutoNum type="alphaLcPeriod"/>
            </a:pPr>
            <a:r>
              <a:rPr lang="en-US" sz="18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Banks make money by charging interest (a percentage fee on the money you borrow)</a:t>
            </a:r>
          </a:p>
          <a:p>
            <a:pPr marL="742950" marR="0" lvl="1" indent="-285750">
              <a:lnSpc>
                <a:spcPct val="107000"/>
              </a:lnSpc>
              <a:spcBef>
                <a:spcPts val="0"/>
              </a:spcBef>
              <a:spcAft>
                <a:spcPts val="0"/>
              </a:spcAft>
              <a:buFont typeface="+mj-lt"/>
              <a:buAutoNum type="alphaLcPeriod"/>
            </a:pPr>
            <a:r>
              <a:rPr lang="en-US" sz="18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No loan is guaranteed to never fail- some loans require collateral-collateral can go down in value (collateral is property)</a:t>
            </a:r>
          </a:p>
          <a:p>
            <a:pPr marL="742950" marR="0" lvl="1" indent="-285750">
              <a:lnSpc>
                <a:spcPct val="107000"/>
              </a:lnSpc>
              <a:spcBef>
                <a:spcPts val="0"/>
              </a:spcBef>
              <a:spcAft>
                <a:spcPts val="0"/>
              </a:spcAft>
              <a:buFont typeface="+mj-lt"/>
              <a:buAutoNum type="alphaLcPeriod"/>
            </a:pPr>
            <a:r>
              <a:rPr lang="en-US" sz="18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If the cost of non-performing or underperforming loans exceeds the $ coming into the bank, the bank will fail</a:t>
            </a:r>
          </a:p>
          <a:p>
            <a:pPr marL="742950" marR="0" lvl="1" indent="-285750">
              <a:lnSpc>
                <a:spcPct val="107000"/>
              </a:lnSpc>
              <a:spcBef>
                <a:spcPts val="0"/>
              </a:spcBef>
              <a:spcAft>
                <a:spcPts val="0"/>
              </a:spcAft>
              <a:buFont typeface="+mj-lt"/>
              <a:buAutoNum type="alphaLcPeriod"/>
            </a:pPr>
            <a:r>
              <a:rPr lang="en-US" sz="18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Banks only keep a small proportion of the monies deposited on hand- all other monies are lent out- that’s how the bank makes $</a:t>
            </a:r>
          </a:p>
          <a:p>
            <a:pPr marL="742950" marR="0" lvl="1" indent="-285750">
              <a:lnSpc>
                <a:spcPct val="107000"/>
              </a:lnSpc>
              <a:spcBef>
                <a:spcPts val="0"/>
              </a:spcBef>
              <a:spcAft>
                <a:spcPts val="0"/>
              </a:spcAft>
              <a:buFont typeface="+mj-lt"/>
              <a:buAutoNum type="alphaLcPeriod"/>
            </a:pPr>
            <a:r>
              <a:rPr lang="en-US" sz="18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If everyone comes on the same day to get their money- banks fail</a:t>
            </a:r>
          </a:p>
          <a:p>
            <a:pPr marL="742950" marR="0" lvl="1" indent="-285750">
              <a:lnSpc>
                <a:spcPct val="107000"/>
              </a:lnSpc>
              <a:spcBef>
                <a:spcPts val="0"/>
              </a:spcBef>
              <a:spcAft>
                <a:spcPts val="0"/>
              </a:spcAft>
              <a:buFont typeface="+mj-lt"/>
              <a:buAutoNum type="alphaLcPeriod"/>
            </a:pPr>
            <a:r>
              <a:rPr lang="en-US" sz="18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If a bank fails the repercussions can be enormous- vicious circle-&gt; causing other investments and businesses to fail</a:t>
            </a:r>
          </a:p>
          <a:p>
            <a:pPr marL="685800" marR="0" indent="0">
              <a:lnSpc>
                <a:spcPct val="107000"/>
              </a:lnSpc>
              <a:spcBef>
                <a:spcPts val="0"/>
              </a:spcBef>
              <a:spcAft>
                <a:spcPts val="0"/>
              </a:spcAft>
              <a:buNone/>
            </a:pPr>
            <a:endParaRPr lang="en-US" sz="1800" b="1" dirty="0">
              <a:solidFill>
                <a:schemeClr val="accent1"/>
              </a:solidFill>
              <a:latin typeface="Calibri" panose="020F0502020204030204" pitchFamily="34" charset="0"/>
              <a:ea typeface="Calibri" panose="020F0502020204030204" pitchFamily="34" charset="0"/>
              <a:cs typeface="Times New Roman" panose="02020603050405020304" pitchFamily="18" charset="0"/>
            </a:endParaRPr>
          </a:p>
          <a:p>
            <a:pPr marL="914400" marR="0">
              <a:lnSpc>
                <a:spcPct val="107000"/>
              </a:lnSpc>
              <a:spcBef>
                <a:spcPts val="0"/>
              </a:spcBef>
              <a:spcAft>
                <a:spcPts val="800"/>
              </a:spcAft>
            </a:pPr>
            <a:r>
              <a:rPr lang="en-US" sz="18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What happens if people don’t put their money into </a:t>
            </a:r>
            <a:r>
              <a:rPr lang="en-US" sz="1800" b="1" dirty="0" smtClean="0">
                <a:solidFill>
                  <a:schemeClr val="accent1"/>
                </a:solidFill>
                <a:latin typeface="Calibri" panose="020F0502020204030204" pitchFamily="34" charset="0"/>
                <a:ea typeface="Calibri" panose="020F0502020204030204" pitchFamily="34" charset="0"/>
                <a:cs typeface="Times New Roman" panose="02020603050405020304" pitchFamily="18" charset="0"/>
              </a:rPr>
              <a:t>banks?</a:t>
            </a:r>
          </a:p>
          <a:p>
            <a:pPr marL="914400" marR="0">
              <a:lnSpc>
                <a:spcPct val="107000"/>
              </a:lnSpc>
              <a:spcBef>
                <a:spcPts val="0"/>
              </a:spcBef>
              <a:spcAft>
                <a:spcPts val="800"/>
              </a:spcAft>
            </a:pPr>
            <a:r>
              <a:rPr lang="en-US" sz="1800" b="1" dirty="0" smtClean="0">
                <a:solidFill>
                  <a:schemeClr val="accent1"/>
                </a:solidFill>
                <a:latin typeface="Calibri" panose="020F0502020204030204" pitchFamily="34" charset="0"/>
                <a:ea typeface="Calibri" panose="020F0502020204030204" pitchFamily="34" charset="0"/>
                <a:cs typeface="Times New Roman" panose="02020603050405020304" pitchFamily="18" charset="0"/>
              </a:rPr>
              <a:t>Why did so many banks come close to failing in 2008 if The Federal Reserve is regulating them?</a:t>
            </a:r>
          </a:p>
          <a:p>
            <a:pPr marL="1371600" lvl="1">
              <a:lnSpc>
                <a:spcPct val="107000"/>
              </a:lnSpc>
              <a:spcBef>
                <a:spcPts val="0"/>
              </a:spcBef>
              <a:spcAft>
                <a:spcPts val="800"/>
              </a:spcAft>
            </a:pPr>
            <a:r>
              <a:rPr lang="en-US" sz="1400" b="1" dirty="0" smtClean="0">
                <a:solidFill>
                  <a:schemeClr val="accent1"/>
                </a:solidFill>
                <a:latin typeface="Calibri" panose="020F0502020204030204" pitchFamily="34" charset="0"/>
                <a:ea typeface="Calibri" panose="020F0502020204030204" pitchFamily="34" charset="0"/>
                <a:cs typeface="Times New Roman" panose="02020603050405020304" pitchFamily="18" charset="0"/>
              </a:rPr>
              <a:t>1998- Government set aside Depression rules and allowed banks to invest in speculative ventures</a:t>
            </a:r>
            <a:r>
              <a:rPr lang="en-US" sz="14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 </a:t>
            </a:r>
          </a:p>
          <a:p>
            <a:endParaRPr lang="en-US" dirty="0"/>
          </a:p>
        </p:txBody>
      </p:sp>
    </p:spTree>
    <p:extLst>
      <p:ext uri="{BB962C8B-B14F-4D97-AF65-F5344CB8AC3E}">
        <p14:creationId xmlns:p14="http://schemas.microsoft.com/office/powerpoint/2010/main" val="2218130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2539334"/>
            <a:ext cx="6096000" cy="375552"/>
          </a:xfrm>
          <a:prstGeom prst="rect">
            <a:avLst/>
          </a:prstGeom>
        </p:spPr>
        <p:txBody>
          <a:bodyPr wrap="square">
            <a:spAutoFit/>
          </a:bodyPr>
          <a:lstStyle/>
          <a:p>
            <a:pPr>
              <a:lnSpc>
                <a:spcPct val="107000"/>
              </a:lnSpc>
              <a:spcAft>
                <a:spcPts val="800"/>
              </a:spcAft>
            </a:pP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itle 2"/>
          <p:cNvSpPr>
            <a:spLocks noGrp="1"/>
          </p:cNvSpPr>
          <p:nvPr>
            <p:ph type="title"/>
          </p:nvPr>
        </p:nvSpPr>
        <p:spPr/>
        <p:txBody>
          <a:bodyPr>
            <a:normAutofit/>
          </a:bodyPr>
          <a:lstStyle/>
          <a:p>
            <a:pPr>
              <a:lnSpc>
                <a:spcPct val="107000"/>
              </a:lnSpc>
              <a:spcAft>
                <a:spcPts val="800"/>
              </a:spcAft>
            </a:pPr>
            <a:r>
              <a:rPr lang="en-US" dirty="0" smtClean="0"/>
              <a:t>Constitutional Rights-</a:t>
            </a:r>
            <a:endParaRPr lang="en-US" dirty="0"/>
          </a:p>
        </p:txBody>
      </p:sp>
      <p:sp>
        <p:nvSpPr>
          <p:cNvPr id="4" name="Content Placeholder 3"/>
          <p:cNvSpPr>
            <a:spLocks noGrp="1"/>
          </p:cNvSpPr>
          <p:nvPr>
            <p:ph idx="1"/>
          </p:nvPr>
        </p:nvSpPr>
        <p:spPr/>
        <p:txBody>
          <a:bodyPr/>
          <a:lstStyle/>
          <a:p>
            <a:r>
              <a:rPr lang="en-US" dirty="0" err="1" smtClean="0">
                <a:effectLst/>
                <a:latin typeface="Calibri" panose="020F0502020204030204" pitchFamily="34" charset="0"/>
                <a:ea typeface="Calibri" panose="020F0502020204030204" pitchFamily="34" charset="0"/>
                <a:cs typeface="Times New Roman" panose="02020603050405020304" pitchFamily="18" charset="0"/>
              </a:rPr>
              <a:t>Schecter</a:t>
            </a:r>
            <a:r>
              <a:rPr lang="en-US" dirty="0" smtClean="0">
                <a:effectLst/>
                <a:latin typeface="Calibri" panose="020F0502020204030204" pitchFamily="34" charset="0"/>
                <a:ea typeface="Calibri" panose="020F0502020204030204" pitchFamily="34" charset="0"/>
                <a:cs typeface="Times New Roman" panose="02020603050405020304" pitchFamily="18" charset="0"/>
              </a:rPr>
              <a:t> and NIRA</a:t>
            </a:r>
          </a:p>
          <a:p>
            <a:r>
              <a:rPr lang="en-US" dirty="0" smtClean="0">
                <a:effectLst/>
                <a:latin typeface="Calibri" panose="020F0502020204030204" pitchFamily="34" charset="0"/>
                <a:ea typeface="Calibri" panose="020F0502020204030204" pitchFamily="34" charset="0"/>
                <a:cs typeface="Times New Roman" panose="02020603050405020304" pitchFamily="18" charset="0"/>
              </a:rPr>
              <a:t>Under what circumstances can the US Supreme Court strike down legislation passed by </a:t>
            </a:r>
            <a:r>
              <a:rPr lang="en-US" dirty="0" smtClean="0">
                <a:effectLst/>
                <a:latin typeface="Calibri" panose="020F0502020204030204" pitchFamily="34" charset="0"/>
                <a:ea typeface="Calibri" panose="020F0502020204030204" pitchFamily="34" charset="0"/>
                <a:cs typeface="Times New Roman" panose="02020603050405020304" pitchFamily="18" charset="0"/>
              </a:rPr>
              <a:t>Congress? NO, NOT BECAUSE THEY DON’T LIKE BIG GOVERNMENT</a:t>
            </a:r>
            <a:endParaRPr lang="en-US"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en-US" dirty="0" smtClean="0">
                <a:effectLst/>
                <a:latin typeface="Calibri" panose="020F0502020204030204" pitchFamily="34" charset="0"/>
                <a:ea typeface="Calibri" panose="020F0502020204030204" pitchFamily="34" charset="0"/>
                <a:cs typeface="Times New Roman" panose="02020603050405020304" pitchFamily="18" charset="0"/>
              </a:rPr>
              <a:t>what was the constitutional basis for finding NIRA and </a:t>
            </a:r>
            <a:r>
              <a:rPr lang="en-US" dirty="0" err="1" smtClean="0">
                <a:effectLst/>
                <a:latin typeface="Calibri" panose="020F0502020204030204" pitchFamily="34" charset="0"/>
                <a:ea typeface="Calibri" panose="020F0502020204030204" pitchFamily="34" charset="0"/>
                <a:cs typeface="Times New Roman" panose="02020603050405020304" pitchFamily="18" charset="0"/>
              </a:rPr>
              <a:t>Schecter</a:t>
            </a:r>
            <a:r>
              <a:rPr lang="en-US" dirty="0" smtClean="0">
                <a:effectLst/>
                <a:latin typeface="Calibri" panose="020F0502020204030204" pitchFamily="34" charset="0"/>
                <a:ea typeface="Calibri" panose="020F0502020204030204" pitchFamily="34" charset="0"/>
                <a:cs typeface="Times New Roman" panose="02020603050405020304" pitchFamily="18" charset="0"/>
              </a:rPr>
              <a:t> illegal?</a:t>
            </a:r>
          </a:p>
          <a:p>
            <a:r>
              <a:rPr lang="en-US" dirty="0" smtClean="0">
                <a:effectLst/>
                <a:latin typeface="Calibri" panose="020F0502020204030204" pitchFamily="34" charset="0"/>
                <a:ea typeface="Calibri" panose="020F0502020204030204" pitchFamily="34" charset="0"/>
                <a:cs typeface="Times New Roman" panose="02020603050405020304" pitchFamily="18" charset="0"/>
                <a:hlinkClick r:id="rId2"/>
              </a:rPr>
              <a:t>https://www.youtube.com/watch?v=X8BegdGT4jo</a:t>
            </a:r>
            <a:endParaRPr lang="en-US"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dirty="0" smtClean="0">
                <a:effectLst/>
                <a:latin typeface="Calibri" panose="020F0502020204030204" pitchFamily="34" charset="0"/>
                <a:ea typeface="Calibri" panose="020F0502020204030204" pitchFamily="34" charset="0"/>
                <a:cs typeface="Times New Roman" panose="02020603050405020304" pitchFamily="18" charset="0"/>
              </a:rPr>
              <a:t/>
            </a:r>
            <a:br>
              <a:rPr lang="en-US" dirty="0" smtClean="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Tree>
    <p:extLst>
      <p:ext uri="{BB962C8B-B14F-4D97-AF65-F5344CB8AC3E}">
        <p14:creationId xmlns:p14="http://schemas.microsoft.com/office/powerpoint/2010/main" val="1349225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5169" y="0"/>
            <a:ext cx="10515600" cy="1325563"/>
          </a:xfrm>
        </p:spPr>
        <p:txBody>
          <a:bodyPr/>
          <a:lstStyle/>
          <a:p>
            <a:r>
              <a:rPr lang="en-US" dirty="0" smtClean="0"/>
              <a:t>1</a:t>
            </a:r>
            <a:r>
              <a:rPr lang="en-US" baseline="30000" dirty="0" smtClean="0"/>
              <a:t>st</a:t>
            </a:r>
            <a:r>
              <a:rPr lang="en-US" dirty="0" smtClean="0"/>
              <a:t> deal, 2</a:t>
            </a:r>
            <a:r>
              <a:rPr lang="en-US" baseline="30000" dirty="0" smtClean="0"/>
              <a:t>nd</a:t>
            </a:r>
            <a:r>
              <a:rPr lang="en-US" dirty="0" smtClean="0"/>
              <a:t> deal, 1937 and then? So what</a:t>
            </a:r>
            <a:endParaRPr lang="en-US" dirty="0"/>
          </a:p>
        </p:txBody>
      </p:sp>
      <p:sp>
        <p:nvSpPr>
          <p:cNvPr id="3" name="Content Placeholder 2"/>
          <p:cNvSpPr>
            <a:spLocks noGrp="1"/>
          </p:cNvSpPr>
          <p:nvPr>
            <p:ph idx="1"/>
          </p:nvPr>
        </p:nvSpPr>
        <p:spPr>
          <a:xfrm>
            <a:off x="129862" y="1014256"/>
            <a:ext cx="11911884" cy="5843744"/>
          </a:xfrm>
        </p:spPr>
        <p:txBody>
          <a:bodyPr>
            <a:normAutofit/>
          </a:bodyPr>
          <a:lstStyle/>
          <a:p>
            <a:r>
              <a:rPr lang="en-US" dirty="0" smtClean="0"/>
              <a:t>1933- 1</a:t>
            </a:r>
            <a:r>
              <a:rPr lang="en-US" baseline="30000" dirty="0" smtClean="0"/>
              <a:t>st</a:t>
            </a:r>
            <a:r>
              <a:rPr lang="en-US" dirty="0" smtClean="0"/>
              <a:t> 100 days- (Calls Congress- special session) New Deal- FDR’s program to get the US back on track</a:t>
            </a:r>
          </a:p>
          <a:p>
            <a:pPr lvl="1"/>
            <a:r>
              <a:rPr lang="en-US" dirty="0" smtClean="0"/>
              <a:t>Why could FDR get so much major legislation passed while Pres. Trump hasn’t?</a:t>
            </a:r>
          </a:p>
          <a:p>
            <a:r>
              <a:rPr lang="en-US" dirty="0" smtClean="0"/>
              <a:t>1935- Depression still deep</a:t>
            </a:r>
          </a:p>
          <a:p>
            <a:pPr lvl="1"/>
            <a:r>
              <a:rPr lang="en-US" dirty="0" smtClean="0"/>
              <a:t>Democrats added to their majority</a:t>
            </a:r>
          </a:p>
          <a:p>
            <a:pPr lvl="2"/>
            <a:r>
              <a:rPr lang="en-US" dirty="0" smtClean="0"/>
              <a:t>More action- Social Security System, National Labor Relations Act. Rural Electrification, </a:t>
            </a:r>
          </a:p>
          <a:p>
            <a:r>
              <a:rPr lang="en-US" dirty="0" smtClean="0"/>
              <a:t>1937- Economy starts to improve—One step forward</a:t>
            </a:r>
          </a:p>
          <a:p>
            <a:pPr lvl="1"/>
            <a:r>
              <a:rPr lang="en-US" dirty="0" smtClean="0"/>
              <a:t>Budget Deficit rises—what’s a budget deficit? Government Spending exceeds Government Revenue.</a:t>
            </a:r>
          </a:p>
          <a:p>
            <a:pPr lvl="2"/>
            <a:r>
              <a:rPr lang="en-US" dirty="0" smtClean="0"/>
              <a:t>Where does Government get its $$$</a:t>
            </a:r>
          </a:p>
          <a:p>
            <a:pPr lvl="2"/>
            <a:r>
              <a:rPr lang="en-US" dirty="0" smtClean="0"/>
              <a:t>Where is Government spending it?</a:t>
            </a:r>
          </a:p>
          <a:p>
            <a:pPr lvl="1"/>
            <a:r>
              <a:rPr lang="en-US" dirty="0" smtClean="0"/>
              <a:t>FDR- cuts back on expenditures-&gt; Economy sinks! (who was the famous British economist who said—government should spend its way out of a Depression? ½ step back</a:t>
            </a:r>
          </a:p>
          <a:p>
            <a:r>
              <a:rPr lang="en-US" dirty="0" smtClean="0"/>
              <a:t>Then What?- Build up for WW2- America pulls out of Depression!</a:t>
            </a:r>
          </a:p>
          <a:p>
            <a:pPr lvl="1"/>
            <a:endParaRPr lang="en-US" dirty="0" smtClean="0"/>
          </a:p>
          <a:p>
            <a:endParaRPr lang="en-US" dirty="0"/>
          </a:p>
        </p:txBody>
      </p:sp>
    </p:spTree>
    <p:extLst>
      <p:ext uri="{BB962C8B-B14F-4D97-AF65-F5344CB8AC3E}">
        <p14:creationId xmlns:p14="http://schemas.microsoft.com/office/powerpoint/2010/main" val="3428648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850006"/>
          </a:xfrm>
        </p:spPr>
        <p:txBody>
          <a:bodyPr/>
          <a:lstStyle/>
          <a:p>
            <a:r>
              <a:rPr lang="en-US" dirty="0" smtClean="0"/>
              <a:t>Consequences of the Depression</a:t>
            </a:r>
            <a:endParaRPr lang="en-US" dirty="0"/>
          </a:p>
        </p:txBody>
      </p:sp>
      <p:sp>
        <p:nvSpPr>
          <p:cNvPr id="3" name="Content Placeholder 2"/>
          <p:cNvSpPr>
            <a:spLocks noGrp="1"/>
          </p:cNvSpPr>
          <p:nvPr>
            <p:ph idx="1"/>
          </p:nvPr>
        </p:nvSpPr>
        <p:spPr>
          <a:xfrm>
            <a:off x="838200" y="682581"/>
            <a:ext cx="10515600" cy="5576551"/>
          </a:xfrm>
        </p:spPr>
        <p:txBody>
          <a:bodyPr>
            <a:normAutofit fontScale="77500" lnSpcReduction="20000"/>
          </a:bodyPr>
          <a:lstStyle/>
          <a:p>
            <a:r>
              <a:rPr lang="en-US" dirty="0" smtClean="0"/>
              <a:t>A generation of savers- the children of the Depression are often called the Greatest Generation because of the mindset they developed in the Depression and afterward with WW2</a:t>
            </a:r>
          </a:p>
          <a:p>
            <a:pPr lvl="1"/>
            <a:r>
              <a:rPr lang="en-US" dirty="0" smtClean="0"/>
              <a:t>Birth rates also went way down during the 1930s</a:t>
            </a:r>
          </a:p>
          <a:p>
            <a:r>
              <a:rPr lang="en-US" dirty="0" smtClean="0"/>
              <a:t>A much larger and more active National Government</a:t>
            </a:r>
          </a:p>
          <a:p>
            <a:pPr lvl="1"/>
            <a:r>
              <a:rPr lang="en-US" dirty="0" smtClean="0"/>
              <a:t>Government is obliged to help stem unemployment, muffle the effects of the business cycle and help the poor</a:t>
            </a:r>
          </a:p>
          <a:p>
            <a:r>
              <a:rPr lang="en-US" dirty="0" smtClean="0"/>
              <a:t>Loads of programs that still exist to this day that make people look to the Federal Government for help</a:t>
            </a:r>
          </a:p>
          <a:p>
            <a:pPr lvl="1"/>
            <a:r>
              <a:rPr lang="en-US" dirty="0" smtClean="0"/>
              <a:t>Social Security</a:t>
            </a:r>
          </a:p>
          <a:p>
            <a:pPr lvl="1"/>
            <a:r>
              <a:rPr lang="en-US" dirty="0" smtClean="0"/>
              <a:t>FDR proposed national health insurance- a form of it was adopted in the 1960s for the elderly</a:t>
            </a:r>
          </a:p>
          <a:p>
            <a:pPr lvl="1"/>
            <a:r>
              <a:rPr lang="en-US" dirty="0" smtClean="0"/>
              <a:t>A greater acceptance of labor unions</a:t>
            </a:r>
          </a:p>
          <a:p>
            <a:pPr lvl="1"/>
            <a:r>
              <a:rPr lang="en-US" dirty="0" smtClean="0"/>
              <a:t>Farm supports- Government interferes w/agricultural markets to ensure that farmers get a price for their product</a:t>
            </a:r>
          </a:p>
          <a:p>
            <a:r>
              <a:rPr lang="en-US" dirty="0" smtClean="0"/>
              <a:t>A powerful Democratic Party- that included labor, immigrants, blacks, southerners</a:t>
            </a:r>
          </a:p>
          <a:p>
            <a:r>
              <a:rPr lang="en-US" dirty="0" smtClean="0"/>
              <a:t>Keynesian economics became the accepted prescription to a severe downturn</a:t>
            </a:r>
          </a:p>
          <a:p>
            <a:r>
              <a:rPr lang="en-US" dirty="0" smtClean="0"/>
              <a:t>A significant # radicals who joined the Communist Party in the 1930s</a:t>
            </a:r>
          </a:p>
          <a:p>
            <a:r>
              <a:rPr lang="en-US" dirty="0" smtClean="0"/>
              <a:t>Realization that the Economy is much more fragile than thought- and Government intervention is necessary.</a:t>
            </a:r>
          </a:p>
          <a:p>
            <a:endParaRPr lang="en-US" dirty="0" smtClean="0"/>
          </a:p>
          <a:p>
            <a:endParaRPr lang="en-US" dirty="0" smtClean="0"/>
          </a:p>
          <a:p>
            <a:endParaRPr lang="en-US" dirty="0"/>
          </a:p>
        </p:txBody>
      </p:sp>
    </p:spTree>
    <p:extLst>
      <p:ext uri="{BB962C8B-B14F-4D97-AF65-F5344CB8AC3E}">
        <p14:creationId xmlns:p14="http://schemas.microsoft.com/office/powerpoint/2010/main" val="30611563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850006"/>
          </a:xfrm>
        </p:spPr>
        <p:txBody>
          <a:bodyPr/>
          <a:lstStyle/>
          <a:p>
            <a:r>
              <a:rPr lang="en-US" dirty="0" smtClean="0"/>
              <a:t>The Great Recession- Consequence</a:t>
            </a:r>
            <a:endParaRPr lang="en-US" dirty="0"/>
          </a:p>
        </p:txBody>
      </p:sp>
      <p:sp>
        <p:nvSpPr>
          <p:cNvPr id="3" name="Content Placeholder 2"/>
          <p:cNvSpPr>
            <a:spLocks noGrp="1"/>
          </p:cNvSpPr>
          <p:nvPr>
            <p:ph idx="1"/>
          </p:nvPr>
        </p:nvSpPr>
        <p:spPr>
          <a:xfrm>
            <a:off x="838200" y="730920"/>
            <a:ext cx="10515600" cy="5650561"/>
          </a:xfrm>
        </p:spPr>
        <p:txBody>
          <a:bodyPr>
            <a:normAutofit fontScale="85000" lnSpcReduction="20000"/>
          </a:bodyPr>
          <a:lstStyle/>
          <a:p>
            <a:r>
              <a:rPr lang="en-US" dirty="0" smtClean="0"/>
              <a:t>Short period of negative growth, long period of weak growth</a:t>
            </a:r>
          </a:p>
          <a:p>
            <a:r>
              <a:rPr lang="en-US" dirty="0" smtClean="0"/>
              <a:t>Birth rate shot down</a:t>
            </a:r>
          </a:p>
          <a:p>
            <a:r>
              <a:rPr lang="en-US" dirty="0" smtClean="0"/>
              <a:t>The First African-American Was elected-  Hope?</a:t>
            </a:r>
          </a:p>
          <a:p>
            <a:r>
              <a:rPr lang="en-US" dirty="0" smtClean="0"/>
              <a:t>Savings went up</a:t>
            </a:r>
          </a:p>
          <a:p>
            <a:r>
              <a:rPr lang="en-US" dirty="0" smtClean="0"/>
              <a:t>Federal Reserve took a very active role in trying to reverse the cycle-</a:t>
            </a:r>
          </a:p>
          <a:p>
            <a:r>
              <a:rPr lang="en-US" dirty="0" smtClean="0"/>
              <a:t>Government bailed out banks and sought to stabilize system</a:t>
            </a:r>
          </a:p>
          <a:p>
            <a:r>
              <a:rPr lang="en-US" dirty="0" smtClean="0"/>
              <a:t>Unemployment was limited- capped at 10% but many people stopped looking and are not included in the unemployment</a:t>
            </a:r>
          </a:p>
          <a:p>
            <a:r>
              <a:rPr lang="en-US" dirty="0" smtClean="0"/>
              <a:t>Congress passed laws to limit speculation by banks</a:t>
            </a:r>
          </a:p>
          <a:p>
            <a:r>
              <a:rPr lang="en-US" dirty="0" smtClean="0"/>
              <a:t>Radicals –Occupy Wall Street wanted more substantial Change</a:t>
            </a:r>
          </a:p>
          <a:p>
            <a:r>
              <a:rPr lang="en-US" dirty="0" smtClean="0"/>
              <a:t>Strong Conservative Backlash- Tea Party- sense that the Big Shots were getting help- the poor getting help but the middle class was allowed to suffer</a:t>
            </a:r>
          </a:p>
          <a:p>
            <a:pPr lvl="1"/>
            <a:r>
              <a:rPr lang="en-US" dirty="0" smtClean="0"/>
              <a:t>Republican party gained enormous number of seats in State Legislatures, Governorships and from 2010 on at the Congressional level</a:t>
            </a:r>
          </a:p>
          <a:p>
            <a:r>
              <a:rPr lang="en-US" dirty="0" smtClean="0"/>
              <a:t>2016 a total outsider w/strong Nationalist and Populist instincts wins the Presidency</a:t>
            </a:r>
          </a:p>
          <a:p>
            <a:pPr marL="0" indent="0">
              <a:buNone/>
            </a:pPr>
            <a:endParaRPr lang="en-US" dirty="0" smtClean="0"/>
          </a:p>
          <a:p>
            <a:endParaRPr lang="en-US" dirty="0"/>
          </a:p>
        </p:txBody>
      </p:sp>
    </p:spTree>
    <p:extLst>
      <p:ext uri="{BB962C8B-B14F-4D97-AF65-F5344CB8AC3E}">
        <p14:creationId xmlns:p14="http://schemas.microsoft.com/office/powerpoint/2010/main" val="1573020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TotalTime>
  <Words>1173</Words>
  <Application>Microsoft Office PowerPoint</Application>
  <PresentationFormat>Widescreen</PresentationFormat>
  <Paragraphs>83</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Times New Roman</vt:lpstr>
      <vt:lpstr>Office Theme</vt:lpstr>
      <vt:lpstr>Bank and other stuff</vt:lpstr>
      <vt:lpstr>Capitalism</vt:lpstr>
      <vt:lpstr>PowerPoint Presentation</vt:lpstr>
      <vt:lpstr>Banking- infrastructure for US Economy</vt:lpstr>
      <vt:lpstr>Banks- everything you always wanted to know about banks but….</vt:lpstr>
      <vt:lpstr>Constitutional Rights-</vt:lpstr>
      <vt:lpstr>1st deal, 2nd deal, 1937 and then? So what</vt:lpstr>
      <vt:lpstr>Consequences of the Depression</vt:lpstr>
      <vt:lpstr>The Great Recession- Consequence</vt:lpstr>
    </vt:vector>
  </TitlesOfParts>
  <Company>DPS Administrator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Bank and other stuff</dc:title>
  <dc:creator>Balazs, Stephen</dc:creator>
  <cp:lastModifiedBy>Balazs, Stephen</cp:lastModifiedBy>
  <cp:revision>7</cp:revision>
  <dcterms:created xsi:type="dcterms:W3CDTF">2017-04-27T14:07:39Z</dcterms:created>
  <dcterms:modified xsi:type="dcterms:W3CDTF">2017-05-01T16:36:25Z</dcterms:modified>
</cp:coreProperties>
</file>